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19" r:id="rId2"/>
  </p:sldMasterIdLst>
  <p:sldIdLst>
    <p:sldId id="256" r:id="rId3"/>
    <p:sldId id="257" r:id="rId4"/>
    <p:sldId id="263" r:id="rId5"/>
    <p:sldId id="264" r:id="rId6"/>
    <p:sldId id="262" r:id="rId7"/>
    <p:sldId id="265" r:id="rId8"/>
    <p:sldId id="261" r:id="rId9"/>
    <p:sldId id="266" r:id="rId10"/>
    <p:sldId id="267" r:id="rId11"/>
    <p:sldId id="284" r:id="rId12"/>
    <p:sldId id="271" r:id="rId13"/>
    <p:sldId id="270" r:id="rId14"/>
    <p:sldId id="272" r:id="rId15"/>
    <p:sldId id="274" r:id="rId16"/>
    <p:sldId id="279" r:id="rId17"/>
    <p:sldId id="273" r:id="rId18"/>
    <p:sldId id="275" r:id="rId19"/>
    <p:sldId id="282" r:id="rId20"/>
    <p:sldId id="276" r:id="rId21"/>
    <p:sldId id="277" r:id="rId22"/>
    <p:sldId id="278" r:id="rId23"/>
    <p:sldId id="283" r:id="rId24"/>
    <p:sldId id="280" r:id="rId25"/>
    <p:sldId id="285" r:id="rId26"/>
    <p:sldId id="286" r:id="rId27"/>
    <p:sldId id="287" r:id="rId28"/>
    <p:sldId id="28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15" autoAdjust="0"/>
    <p:restoredTop sz="94660"/>
  </p:normalViewPr>
  <p:slideViewPr>
    <p:cSldViewPr snapToGrid="0">
      <p:cViewPr>
        <p:scale>
          <a:sx n="125" d="100"/>
          <a:sy n="125" d="100"/>
        </p:scale>
        <p:origin x="1518" y="9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2F4-9D3B-4299-A7F8-48B1809E8C59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8390-83EE-45D9-936D-A492426073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74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2F4-9D3B-4299-A7F8-48B1809E8C59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8390-83EE-45D9-936D-A492426073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9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2F4-9D3B-4299-A7F8-48B1809E8C59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8390-83EE-45D9-936D-A492426073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585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C2C022F4-9D3B-4299-A7F8-48B1809E8C59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27CC8390-83EE-45D9-936D-A492426073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864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2F4-9D3B-4299-A7F8-48B1809E8C59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8390-83EE-45D9-936D-A492426073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0993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2F4-9D3B-4299-A7F8-48B1809E8C59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8390-83EE-45D9-936D-A492426073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2742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2F4-9D3B-4299-A7F8-48B1809E8C59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8390-83EE-45D9-936D-A492426073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5262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2F4-9D3B-4299-A7F8-48B1809E8C59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8390-83EE-45D9-936D-A492426073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5587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2F4-9D3B-4299-A7F8-48B1809E8C59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8390-83EE-45D9-936D-A492426073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3393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2F4-9D3B-4299-A7F8-48B1809E8C59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8390-83EE-45D9-936D-A492426073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756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2F4-9D3B-4299-A7F8-48B1809E8C59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8390-83EE-45D9-936D-A492426073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17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2F4-9D3B-4299-A7F8-48B1809E8C59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8390-83EE-45D9-936D-A492426073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40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2F4-9D3B-4299-A7F8-48B1809E8C59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8390-83EE-45D9-936D-A492426073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7609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2F4-9D3B-4299-A7F8-48B1809E8C59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8390-83EE-45D9-936D-A492426073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975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2F4-9D3B-4299-A7F8-48B1809E8C59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8390-83EE-45D9-936D-A492426073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4219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2F4-9D3B-4299-A7F8-48B1809E8C59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8390-83EE-45D9-936D-A492426073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617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2F4-9D3B-4299-A7F8-48B1809E8C59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8390-83EE-45D9-936D-A492426073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2706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2F4-9D3B-4299-A7F8-48B1809E8C59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8390-83EE-45D9-936D-A492426073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430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2F4-9D3B-4299-A7F8-48B1809E8C59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8390-83EE-45D9-936D-A492426073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3901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2F4-9D3B-4299-A7F8-48B1809E8C59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8390-83EE-45D9-936D-A492426073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8944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2F4-9D3B-4299-A7F8-48B1809E8C59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8390-83EE-45D9-936D-A492426073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62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2F4-9D3B-4299-A7F8-48B1809E8C59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8390-83EE-45D9-936D-A492426073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771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2F4-9D3B-4299-A7F8-48B1809E8C59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8390-83EE-45D9-936D-A492426073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613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2F4-9D3B-4299-A7F8-48B1809E8C59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8390-83EE-45D9-936D-A492426073EF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9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2F4-9D3B-4299-A7F8-48B1809E8C59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8390-83EE-45D9-936D-A492426073EF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128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2F4-9D3B-4299-A7F8-48B1809E8C59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8390-83EE-45D9-936D-A492426073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404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2F4-9D3B-4299-A7F8-48B1809E8C59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8390-83EE-45D9-936D-A492426073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851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2F4-9D3B-4299-A7F8-48B1809E8C59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8390-83EE-45D9-936D-A492426073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43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2C022F4-9D3B-4299-A7F8-48B1809E8C59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C8390-83EE-45D9-936D-A492426073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563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C2C022F4-9D3B-4299-A7F8-48B1809E8C59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27CC8390-83EE-45D9-936D-A492426073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094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articles/building-reactive-systems-with-axon-framework" TargetMode="External"/><Relationship Id="rId2" Type="http://schemas.openxmlformats.org/officeDocument/2006/relationships/hyperlink" Target="https://docs.axoniq.io/reference-guide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hyperlink" Target="https://github.com/AxonFramework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zone.com/articles/building-reactive-systems-with-axon-framework" TargetMode="Externa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smtClean="0"/>
              <a:t>AXON FRAMEWORK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Resultado de imagen para axon frame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947" y="1497629"/>
            <a:ext cx="2100736" cy="2100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sultado de imagen para axon framewor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492" y="689596"/>
            <a:ext cx="383554" cy="38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91563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COMAND/EVENT/QUERY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COMMAND</a:t>
            </a:r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dirty="0" err="1" smtClean="0"/>
              <a:t>CreateBookCmd</a:t>
            </a:r>
            <a:endParaRPr lang="en-US" dirty="0" smtClean="0"/>
          </a:p>
          <a:p>
            <a:r>
              <a:rPr lang="en-US" dirty="0" err="1" smtClean="0"/>
              <a:t>AddAuthorToBookCmd</a:t>
            </a:r>
            <a:endParaRPr lang="en-US" dirty="0"/>
          </a:p>
          <a:p>
            <a:r>
              <a:rPr lang="en-US" dirty="0" err="1" smtClean="0"/>
              <a:t>TransferBookCmd</a:t>
            </a:r>
            <a:endParaRPr lang="en-US" dirty="0" smtClean="0"/>
          </a:p>
          <a:p>
            <a:r>
              <a:rPr lang="en-US" dirty="0" err="1" smtClean="0"/>
              <a:t>IncreaseStockCmd</a:t>
            </a:r>
            <a:endParaRPr lang="en-US" dirty="0" smtClean="0"/>
          </a:p>
          <a:p>
            <a:r>
              <a:rPr lang="en-US" dirty="0" err="1" smtClean="0"/>
              <a:t>SaveAuthorQueryCmd</a:t>
            </a:r>
            <a:endParaRPr lang="en-US" dirty="0"/>
          </a:p>
          <a:p>
            <a:r>
              <a:rPr lang="en-US" dirty="0" err="1" smtClean="0"/>
              <a:t>SaveBookQueryCmd</a:t>
            </a:r>
            <a:endParaRPr lang="en-US" dirty="0" smtClean="0"/>
          </a:p>
          <a:p>
            <a:r>
              <a:rPr lang="en-US" dirty="0" err="1" smtClean="0"/>
              <a:t>UpdateAllSubscriptionQueryCmd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MX" dirty="0" smtClean="0"/>
              <a:t>EVENT</a:t>
            </a:r>
            <a:endParaRPr lang="en-U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US" dirty="0" err="1" smtClean="0"/>
              <a:t>CreateBookEvt</a:t>
            </a:r>
            <a:endParaRPr lang="en-US" dirty="0" smtClean="0"/>
          </a:p>
          <a:p>
            <a:r>
              <a:rPr lang="en-US" dirty="0" err="1" smtClean="0"/>
              <a:t>AddAuthorToBookEvt</a:t>
            </a:r>
            <a:endParaRPr lang="en-US" dirty="0"/>
          </a:p>
          <a:p>
            <a:r>
              <a:rPr lang="en-US" dirty="0" err="1" smtClean="0"/>
              <a:t>TransferBookEvt</a:t>
            </a:r>
            <a:endParaRPr lang="en-US" dirty="0"/>
          </a:p>
          <a:p>
            <a:r>
              <a:rPr lang="en-US" dirty="0" err="1" smtClean="0"/>
              <a:t>OkIncreaseStockEvt</a:t>
            </a:r>
            <a:endParaRPr lang="en-US" dirty="0"/>
          </a:p>
          <a:p>
            <a:r>
              <a:rPr lang="en-US" dirty="0" err="1" smtClean="0"/>
              <a:t>OkSaveAuthorQueryEvt</a:t>
            </a:r>
            <a:endParaRPr lang="en-US" dirty="0"/>
          </a:p>
          <a:p>
            <a:r>
              <a:rPr lang="en-US" dirty="0" err="1" smtClean="0"/>
              <a:t>OkSaveBookQueryEvt</a:t>
            </a:r>
            <a:endParaRPr lang="en-US" dirty="0"/>
          </a:p>
          <a:p>
            <a:r>
              <a:rPr lang="en-US" dirty="0" err="1" smtClean="0"/>
              <a:t>UpdateAllSubscriptionQueryEvt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 smtClean="0"/>
              <a:t>QUERY</a:t>
            </a:r>
            <a:endParaRPr lang="en-U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en-US" dirty="0" err="1" smtClean="0"/>
              <a:t>FetchAllBooksQry</a:t>
            </a:r>
            <a:endParaRPr lang="en-US" dirty="0" smtClean="0"/>
          </a:p>
          <a:p>
            <a:r>
              <a:rPr lang="en-US" dirty="0" err="1" smtClean="0"/>
              <a:t>FetchBookByIdQry</a:t>
            </a:r>
            <a:endParaRPr lang="en-US" dirty="0"/>
          </a:p>
        </p:txBody>
      </p:sp>
      <p:pic>
        <p:nvPicPr>
          <p:cNvPr id="9" name="Picture 2" descr="Resultado de imagen para axon frame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492" y="689596"/>
            <a:ext cx="383554" cy="38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19120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THE REACTIVE MANIFESTO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MX" dirty="0" smtClean="0"/>
              <a:t>Orientado a mensajes (</a:t>
            </a:r>
            <a:r>
              <a:rPr lang="es-MX" dirty="0" err="1" smtClean="0"/>
              <a:t>Message</a:t>
            </a:r>
            <a:r>
              <a:rPr lang="es-MX" dirty="0" smtClean="0"/>
              <a:t> </a:t>
            </a:r>
            <a:r>
              <a:rPr lang="es-MX" dirty="0" err="1" smtClean="0"/>
              <a:t>Driven</a:t>
            </a:r>
            <a:r>
              <a:rPr lang="es-MX" dirty="0" smtClean="0"/>
              <a:t>): la comunicación es asíncrona aunque también puede tener el enfoque síncrono.</a:t>
            </a:r>
          </a:p>
          <a:p>
            <a:pPr lvl="1"/>
            <a:r>
              <a:rPr lang="es-MX" dirty="0" smtClean="0"/>
              <a:t>Bus de comandos (</a:t>
            </a:r>
            <a:r>
              <a:rPr lang="es-MX" dirty="0" err="1" smtClean="0"/>
              <a:t>Command</a:t>
            </a:r>
            <a:r>
              <a:rPr lang="es-MX" dirty="0" smtClean="0"/>
              <a:t> Bus).</a:t>
            </a:r>
          </a:p>
          <a:p>
            <a:pPr lvl="1"/>
            <a:r>
              <a:rPr lang="es-MX" dirty="0" smtClean="0"/>
              <a:t>Bus de eventos (</a:t>
            </a:r>
            <a:r>
              <a:rPr lang="es-MX" dirty="0" err="1" smtClean="0"/>
              <a:t>Event</a:t>
            </a:r>
            <a:r>
              <a:rPr lang="es-MX" dirty="0" smtClean="0"/>
              <a:t> Bus).</a:t>
            </a:r>
          </a:p>
          <a:p>
            <a:pPr lvl="1"/>
            <a:r>
              <a:rPr lang="es-MX" dirty="0" smtClean="0"/>
              <a:t>Bus de consultas (</a:t>
            </a:r>
            <a:r>
              <a:rPr lang="es-MX" dirty="0" err="1" smtClean="0"/>
              <a:t>Query</a:t>
            </a:r>
            <a:r>
              <a:rPr lang="es-MX" dirty="0" smtClean="0"/>
              <a:t> Bus).</a:t>
            </a:r>
          </a:p>
          <a:p>
            <a:r>
              <a:rPr lang="es-MX" dirty="0" smtClean="0"/>
              <a:t>Sensibilidad (</a:t>
            </a:r>
            <a:r>
              <a:rPr lang="es-MX" dirty="0" err="1" smtClean="0"/>
              <a:t>Responsive</a:t>
            </a:r>
            <a:r>
              <a:rPr lang="es-MX" dirty="0" smtClean="0"/>
              <a:t>): Refiriéndose a la capacidad para completar una tarea en un tiempo determinado (Comandos síncronos o asíncronos).</a:t>
            </a:r>
          </a:p>
          <a:p>
            <a:r>
              <a:rPr lang="es-MX" dirty="0" smtClean="0"/>
              <a:t>Resiliencia (</a:t>
            </a:r>
            <a:r>
              <a:rPr lang="es-MX" dirty="0" err="1" smtClean="0"/>
              <a:t>Resilient</a:t>
            </a:r>
            <a:r>
              <a:rPr lang="es-MX" dirty="0" smtClean="0"/>
              <a:t>): Gestionar los fallos y recuperarse de ellos (Proporcionar eventos que notifiquen el error a fin de controlarlo y que no existan bloqueos </a:t>
            </a:r>
            <a:r>
              <a:rPr lang="es-MX" dirty="0" err="1" smtClean="0"/>
              <a:t>ej</a:t>
            </a:r>
            <a:r>
              <a:rPr lang="es-MX" dirty="0" smtClean="0"/>
              <a:t>: Sagas).</a:t>
            </a:r>
          </a:p>
          <a:p>
            <a:r>
              <a:rPr lang="es-MX" dirty="0" smtClean="0"/>
              <a:t>Elasticidad (</a:t>
            </a:r>
            <a:r>
              <a:rPr lang="es-MX" dirty="0" err="1" smtClean="0"/>
              <a:t>Elastic</a:t>
            </a:r>
            <a:r>
              <a:rPr lang="es-MX" dirty="0" smtClean="0"/>
              <a:t>): A través del escalamiento vertical u horizontal para gestionar la carga de trabajo (Los comandos podrían ser ejecutados en dos nodos distintos).</a:t>
            </a:r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524" y="2603501"/>
            <a:ext cx="5672550" cy="2739498"/>
          </a:xfrm>
        </p:spPr>
      </p:pic>
      <p:pic>
        <p:nvPicPr>
          <p:cNvPr id="5" name="Picture 2" descr="Resultado de imagen para axon framewor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492" y="689596"/>
            <a:ext cx="383554" cy="38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94309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s-MX" dirty="0" smtClean="0"/>
              <a:t>ARQUITECTURA</a:t>
            </a:r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MX" dirty="0" err="1" smtClean="0"/>
              <a:t>Repository</a:t>
            </a:r>
            <a:r>
              <a:rPr lang="es-MX" dirty="0" smtClean="0"/>
              <a:t>: Encargado de la construcción del agregado.</a:t>
            </a:r>
          </a:p>
          <a:p>
            <a:r>
              <a:rPr lang="es-MX" dirty="0" err="1" smtClean="0"/>
              <a:t>Command</a:t>
            </a:r>
            <a:r>
              <a:rPr lang="es-MX" dirty="0" smtClean="0"/>
              <a:t> </a:t>
            </a:r>
            <a:r>
              <a:rPr lang="es-MX" dirty="0" err="1" smtClean="0"/>
              <a:t>Handler</a:t>
            </a:r>
            <a:r>
              <a:rPr lang="es-MX" dirty="0" smtClean="0"/>
              <a:t>: Receptor de comandos.</a:t>
            </a:r>
          </a:p>
          <a:p>
            <a:r>
              <a:rPr lang="es-MX" dirty="0" err="1" smtClean="0"/>
              <a:t>Event</a:t>
            </a:r>
            <a:r>
              <a:rPr lang="es-MX" dirty="0" smtClean="0"/>
              <a:t> </a:t>
            </a:r>
            <a:r>
              <a:rPr lang="es-MX" dirty="0" err="1" smtClean="0"/>
              <a:t>Handler</a:t>
            </a:r>
            <a:r>
              <a:rPr lang="es-MX" dirty="0" smtClean="0"/>
              <a:t>: Receptor de eventos.</a:t>
            </a:r>
          </a:p>
          <a:p>
            <a:r>
              <a:rPr lang="es-MX" dirty="0" err="1" smtClean="0"/>
              <a:t>Query</a:t>
            </a:r>
            <a:r>
              <a:rPr lang="es-MX" dirty="0" smtClean="0"/>
              <a:t> </a:t>
            </a:r>
            <a:r>
              <a:rPr lang="es-MX" dirty="0" err="1" smtClean="0"/>
              <a:t>Handler</a:t>
            </a:r>
            <a:r>
              <a:rPr lang="es-MX" dirty="0" smtClean="0"/>
              <a:t>: Receptor de consultas.</a:t>
            </a:r>
            <a:endParaRPr lang="en-US" dirty="0"/>
          </a:p>
        </p:txBody>
      </p:sp>
      <p:pic>
        <p:nvPicPr>
          <p:cNvPr id="13" name="Picture 2" descr="Resultado de imagen para axon frame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492" y="689596"/>
            <a:ext cx="383554" cy="38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Marcador de contenido 1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354" y="502919"/>
            <a:ext cx="6291406" cy="5848131"/>
          </a:xfrm>
        </p:spPr>
      </p:pic>
    </p:spTree>
    <p:extLst>
      <p:ext uri="{BB962C8B-B14F-4D97-AF65-F5344CB8AC3E}">
        <p14:creationId xmlns:p14="http://schemas.microsoft.com/office/powerpoint/2010/main" val="319465575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COMMAND BUS / GATEWAY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MX" dirty="0" smtClean="0"/>
              <a:t>Interfaz encargada de transportar los mensajes de comandos.</a:t>
            </a:r>
          </a:p>
          <a:p>
            <a:r>
              <a:rPr lang="es-MX" dirty="0" smtClean="0"/>
              <a:t>Existen diversas implementaciones de este bus:</a:t>
            </a:r>
          </a:p>
          <a:p>
            <a:pPr lvl="1"/>
            <a:r>
              <a:rPr lang="es-MX" dirty="0" err="1" smtClean="0"/>
              <a:t>SimpleCommandBus</a:t>
            </a:r>
            <a:r>
              <a:rPr lang="es-MX" dirty="0" smtClean="0"/>
              <a:t>: El Comando se procesa en el mismo hilo que en el invoco al bus, por tanto se bloquea la operación hasta que el comando se procese.</a:t>
            </a:r>
          </a:p>
          <a:p>
            <a:pPr lvl="1"/>
            <a:r>
              <a:rPr lang="es-MX" dirty="0" err="1" smtClean="0"/>
              <a:t>AsynchronusCommandBus</a:t>
            </a:r>
            <a:r>
              <a:rPr lang="es-MX" dirty="0" smtClean="0"/>
              <a:t>: El comando se procesa en un hilo diferente que en el que invoco al bus, por tanto no hay bloqueo y se debe tratar la respuesta a través de un </a:t>
            </a:r>
            <a:r>
              <a:rPr lang="es-MX" dirty="0" err="1" smtClean="0"/>
              <a:t>callback</a:t>
            </a:r>
            <a:r>
              <a:rPr lang="es-MX" dirty="0" smtClean="0"/>
              <a:t>.</a:t>
            </a:r>
          </a:p>
          <a:p>
            <a:pPr lvl="1"/>
            <a:r>
              <a:rPr lang="es-MX" dirty="0" err="1" smtClean="0"/>
              <a:t>DisruptorCommandBus</a:t>
            </a:r>
            <a:r>
              <a:rPr lang="es-MX" dirty="0" smtClean="0"/>
              <a:t> y </a:t>
            </a:r>
            <a:r>
              <a:rPr lang="en-US" dirty="0" err="1" smtClean="0"/>
              <a:t>DistributedCommandBus</a:t>
            </a:r>
            <a:r>
              <a:rPr lang="en-US" dirty="0" smtClean="0"/>
              <a:t>: </a:t>
            </a:r>
            <a:r>
              <a:rPr lang="en-US" dirty="0" err="1" smtClean="0"/>
              <a:t>proporcionan</a:t>
            </a:r>
            <a:r>
              <a:rPr lang="en-US" dirty="0" smtClean="0"/>
              <a:t> </a:t>
            </a:r>
            <a:r>
              <a:rPr lang="en-US" dirty="0" err="1" smtClean="0"/>
              <a:t>configuraciones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avanzadas</a:t>
            </a:r>
            <a:r>
              <a:rPr lang="en-US" dirty="0" smtClean="0"/>
              <a:t>.</a:t>
            </a:r>
            <a:endParaRPr lang="es-MX" dirty="0"/>
          </a:p>
          <a:p>
            <a:endParaRPr lang="es-MX" dirty="0" smtClean="0"/>
          </a:p>
          <a:p>
            <a:endParaRPr lang="en-US" dirty="0"/>
          </a:p>
        </p:txBody>
      </p:sp>
      <p:pic>
        <p:nvPicPr>
          <p:cNvPr id="9" name="Marcador de contenido 8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4412" t="29758" r="45188" b="59665"/>
          <a:stretch/>
        </p:blipFill>
        <p:spPr>
          <a:xfrm>
            <a:off x="6460176" y="3746663"/>
            <a:ext cx="5183579" cy="986351"/>
          </a:xfrm>
          <a:prstGeom prst="rect">
            <a:avLst/>
          </a:prstGeom>
        </p:spPr>
      </p:pic>
      <p:pic>
        <p:nvPicPr>
          <p:cNvPr id="10" name="Picture 2" descr="Resultado de imagen para axon framewor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492" y="689596"/>
            <a:ext cx="383554" cy="38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80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COMMAND HANDLER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Agregado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MX" dirty="0" err="1" smtClean="0"/>
              <a:t>Handler</a:t>
            </a:r>
            <a:endParaRPr lang="en-US" dirty="0"/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l="20966" t="10956" r="41619" b="44258"/>
          <a:stretch/>
        </p:blipFill>
        <p:spPr>
          <a:xfrm>
            <a:off x="6208710" y="3212323"/>
            <a:ext cx="5053759" cy="3308219"/>
          </a:xfrm>
          <a:prstGeom prst="rect">
            <a:avLst/>
          </a:prstGeom>
        </p:spPr>
      </p:pic>
      <p:pic>
        <p:nvPicPr>
          <p:cNvPr id="14" name="Marcador de contenido 13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0474" t="15457" r="49372" b="44708"/>
          <a:stretch/>
        </p:blipFill>
        <p:spPr>
          <a:xfrm>
            <a:off x="1154953" y="3212323"/>
            <a:ext cx="4426450" cy="3197887"/>
          </a:xfrm>
          <a:prstGeom prst="rect">
            <a:avLst/>
          </a:prstGeom>
        </p:spPr>
      </p:pic>
      <p:pic>
        <p:nvPicPr>
          <p:cNvPr id="15" name="Picture 2" descr="Resultado de imagen para axon framewor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492" y="689596"/>
            <a:ext cx="383554" cy="38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12117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AGREGADO</a:t>
            </a:r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MX" dirty="0" smtClean="0"/>
              <a:t>Todo agregado debe contar con un identificador.</a:t>
            </a:r>
          </a:p>
          <a:p>
            <a:r>
              <a:rPr lang="es-MX" dirty="0" smtClean="0"/>
              <a:t>Los identificadores generalmente son del </a:t>
            </a:r>
            <a:r>
              <a:rPr lang="es-MX" dirty="0" err="1" smtClean="0"/>
              <a:t>String</a:t>
            </a:r>
            <a:r>
              <a:rPr lang="es-MX" dirty="0" smtClean="0"/>
              <a:t> o </a:t>
            </a:r>
            <a:r>
              <a:rPr lang="es-MX" dirty="0" err="1" smtClean="0"/>
              <a:t>Number</a:t>
            </a:r>
            <a:r>
              <a:rPr lang="es-MX" dirty="0" smtClean="0"/>
              <a:t>. También pueden ser objetos (consultar la documentación).</a:t>
            </a:r>
          </a:p>
          <a:p>
            <a:r>
              <a:rPr lang="es-MX" dirty="0" smtClean="0"/>
              <a:t>En el ejemplo el agregado presenta una definición de captura.</a:t>
            </a:r>
          </a:p>
          <a:p>
            <a:r>
              <a:rPr lang="es-MX" dirty="0" smtClean="0"/>
              <a:t>Es importante que el agregado cuente con un constructor vacío, para que el repositorio de agregados posteriormente pueda instanciarlo.</a:t>
            </a:r>
          </a:p>
          <a:p>
            <a:r>
              <a:rPr lang="es-MX" b="1" dirty="0" smtClean="0"/>
              <a:t>Toda la lógica de negocio debe estar implementada en los eventos producidos por comandos.</a:t>
            </a:r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2892" y="1174750"/>
            <a:ext cx="4501908" cy="4682890"/>
          </a:xfrm>
          <a:prstGeom prst="rect">
            <a:avLst/>
          </a:prstGeom>
        </p:spPr>
      </p:pic>
      <p:pic>
        <p:nvPicPr>
          <p:cNvPr id="8" name="Picture 2" descr="Resultado de imagen para axon framewor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492" y="689596"/>
            <a:ext cx="383554" cy="38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35108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QUERY BUS / GATEWAY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MX" dirty="0" smtClean="0"/>
              <a:t>Interfaz encargada de transportar los mensajes de consulta.</a:t>
            </a:r>
          </a:p>
          <a:p>
            <a:r>
              <a:rPr lang="es-MX" dirty="0" smtClean="0"/>
              <a:t>Este bus proporciona las siguientes formas de trabajo:</a:t>
            </a:r>
          </a:p>
          <a:p>
            <a:pPr lvl="1"/>
            <a:r>
              <a:rPr lang="es-MX" dirty="0" err="1" smtClean="0"/>
              <a:t>Direct</a:t>
            </a:r>
            <a:r>
              <a:rPr lang="es-MX" dirty="0" smtClean="0"/>
              <a:t> </a:t>
            </a:r>
            <a:r>
              <a:rPr lang="es-MX" dirty="0" err="1" smtClean="0"/>
              <a:t>Query</a:t>
            </a:r>
            <a:r>
              <a:rPr lang="es-MX" dirty="0" smtClean="0"/>
              <a:t>: Invoca solo a un receptor de consulta y devuelve su resultado.</a:t>
            </a:r>
          </a:p>
          <a:p>
            <a:pPr lvl="1"/>
            <a:r>
              <a:rPr lang="es-MX" dirty="0" err="1" smtClean="0"/>
              <a:t>Scatter</a:t>
            </a:r>
            <a:r>
              <a:rPr lang="es-MX" dirty="0" smtClean="0"/>
              <a:t> </a:t>
            </a:r>
            <a:r>
              <a:rPr lang="es-MX" dirty="0" err="1" smtClean="0"/>
              <a:t>Gatter</a:t>
            </a:r>
            <a:r>
              <a:rPr lang="es-MX" dirty="0" smtClean="0"/>
              <a:t> </a:t>
            </a:r>
            <a:r>
              <a:rPr lang="es-MX" dirty="0" err="1" smtClean="0"/>
              <a:t>Query</a:t>
            </a:r>
            <a:r>
              <a:rPr lang="es-MX" dirty="0" smtClean="0"/>
              <a:t>: Invocara a todos los receptores de consulta y devolverá los resultados de cada uno de ellos.</a:t>
            </a:r>
          </a:p>
          <a:p>
            <a:pPr lvl="1"/>
            <a:r>
              <a:rPr lang="es-MX" dirty="0" err="1" smtClean="0"/>
              <a:t>Subscription</a:t>
            </a:r>
            <a:r>
              <a:rPr lang="es-MX" dirty="0" smtClean="0"/>
              <a:t> </a:t>
            </a:r>
            <a:r>
              <a:rPr lang="es-MX" dirty="0" err="1" smtClean="0"/>
              <a:t>Query</a:t>
            </a:r>
            <a:r>
              <a:rPr lang="es-MX" dirty="0" smtClean="0"/>
              <a:t>: Permite obtener el estado inicial de la consulta (Mono) y se actualiza cuando se emiten cambios en la consulta (Flux). Esta integrado con el proyecto Reactor.</a:t>
            </a:r>
            <a:endParaRPr lang="es-MX" dirty="0"/>
          </a:p>
          <a:p>
            <a:endParaRPr lang="en-US" dirty="0"/>
          </a:p>
        </p:txBody>
      </p:sp>
      <p:pic>
        <p:nvPicPr>
          <p:cNvPr id="10" name="Picture 2" descr="Resultado de imagen para axon frame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492" y="689596"/>
            <a:ext cx="383554" cy="38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Marcador de contenido 11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4515" t="46390" r="38894" b="9324"/>
          <a:stretch/>
        </p:blipFill>
        <p:spPr>
          <a:xfrm>
            <a:off x="6337299" y="2603500"/>
            <a:ext cx="5161584" cy="341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18877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QUERY HANDLER</a:t>
            </a:r>
            <a:endParaRPr lang="en-US" dirty="0"/>
          </a:p>
        </p:txBody>
      </p:sp>
      <p:pic>
        <p:nvPicPr>
          <p:cNvPr id="5" name="Picture 2" descr="Resultado de imagen para axon frame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492" y="689596"/>
            <a:ext cx="383554" cy="38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0128" t="16171" r="33825" b="39034"/>
          <a:stretch/>
        </p:blipFill>
        <p:spPr>
          <a:xfrm>
            <a:off x="2984500" y="2743200"/>
            <a:ext cx="6457318" cy="343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21981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EVENT BUS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Interfaz encargada de transportar los mensajes de eventos.</a:t>
            </a:r>
          </a:p>
          <a:p>
            <a:r>
              <a:rPr lang="es-MX" dirty="0"/>
              <a:t>Se la </a:t>
            </a:r>
            <a:r>
              <a:rPr lang="es-MX" dirty="0" smtClean="0"/>
              <a:t>invoca luego de haber </a:t>
            </a:r>
            <a:r>
              <a:rPr lang="es-MX" dirty="0" err="1" smtClean="0"/>
              <a:t>recepcionado</a:t>
            </a:r>
            <a:r>
              <a:rPr lang="es-MX" dirty="0" smtClean="0"/>
              <a:t> un comando. 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2" descr="Resultado de imagen para axon frame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492" y="689596"/>
            <a:ext cx="383554" cy="38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68116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EVENT BUS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Agregado - </a:t>
            </a:r>
            <a:r>
              <a:rPr lang="es-MX" dirty="0" err="1" smtClean="0"/>
              <a:t>AggregateLifecycle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MX" dirty="0" err="1" smtClean="0"/>
              <a:t>Event</a:t>
            </a:r>
            <a:r>
              <a:rPr lang="es-MX" dirty="0" smtClean="0"/>
              <a:t> Bus</a:t>
            </a:r>
            <a:endParaRPr lang="en-US" dirty="0"/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l="20962" t="11088" r="33497" b="36522"/>
          <a:stretch/>
        </p:blipFill>
        <p:spPr>
          <a:xfrm>
            <a:off x="6208710" y="3232150"/>
            <a:ext cx="5177953" cy="3257550"/>
          </a:xfrm>
          <a:prstGeom prst="rect">
            <a:avLst/>
          </a:prstGeom>
        </p:spPr>
      </p:pic>
      <p:pic>
        <p:nvPicPr>
          <p:cNvPr id="9" name="Marcador de contenido 8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0138" t="9325" r="48536" b="49278"/>
          <a:stretch/>
        </p:blipFill>
        <p:spPr>
          <a:xfrm>
            <a:off x="1154952" y="3212324"/>
            <a:ext cx="4825159" cy="3487093"/>
          </a:xfrm>
          <a:prstGeom prst="rect">
            <a:avLst/>
          </a:prstGeom>
        </p:spPr>
      </p:pic>
      <p:pic>
        <p:nvPicPr>
          <p:cNvPr id="11" name="Picture 2" descr="Resultado de imagen para axon framewor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492" y="689596"/>
            <a:ext cx="383554" cy="38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97392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AGENDA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s-MX" dirty="0" smtClean="0"/>
              <a:t>Patrones:</a:t>
            </a:r>
            <a:endParaRPr lang="es-MX" dirty="0" smtClean="0"/>
          </a:p>
          <a:p>
            <a:pPr lvl="1"/>
            <a:r>
              <a:rPr lang="es-MX" dirty="0" smtClean="0"/>
              <a:t>CQRS</a:t>
            </a:r>
          </a:p>
          <a:p>
            <a:pPr lvl="1"/>
            <a:r>
              <a:rPr lang="es-MX" dirty="0" smtClean="0"/>
              <a:t>Agregado</a:t>
            </a:r>
          </a:p>
          <a:p>
            <a:pPr lvl="1"/>
            <a:r>
              <a:rPr lang="es-MX" dirty="0" err="1" smtClean="0"/>
              <a:t>Event</a:t>
            </a:r>
            <a:r>
              <a:rPr lang="es-MX" dirty="0" smtClean="0"/>
              <a:t> </a:t>
            </a:r>
            <a:r>
              <a:rPr lang="es-MX" dirty="0" err="1" smtClean="0"/>
              <a:t>Sourcing</a:t>
            </a:r>
            <a:endParaRPr lang="es-MX" dirty="0" smtClean="0"/>
          </a:p>
          <a:p>
            <a:pPr lvl="1"/>
            <a:r>
              <a:rPr lang="es-MX" dirty="0" smtClean="0"/>
              <a:t>Vista Materializada</a:t>
            </a:r>
          </a:p>
          <a:p>
            <a:pPr lvl="1"/>
            <a:r>
              <a:rPr lang="es-MX" dirty="0" smtClean="0"/>
              <a:t>Saga</a:t>
            </a:r>
            <a:endParaRPr lang="es-MX" dirty="0"/>
          </a:p>
          <a:p>
            <a:r>
              <a:rPr lang="es-MX" dirty="0" err="1" smtClean="0"/>
              <a:t>Axon</a:t>
            </a:r>
            <a:r>
              <a:rPr lang="es-MX" dirty="0" smtClean="0"/>
              <a:t> Framework</a:t>
            </a:r>
          </a:p>
          <a:p>
            <a:pPr lvl="1"/>
            <a:r>
              <a:rPr lang="es-MX" dirty="0" err="1" smtClean="0"/>
              <a:t>The</a:t>
            </a:r>
            <a:r>
              <a:rPr lang="es-MX" dirty="0" smtClean="0"/>
              <a:t> Reactive </a:t>
            </a:r>
            <a:r>
              <a:rPr lang="es-MX" dirty="0" err="1" smtClean="0"/>
              <a:t>Manifesto</a:t>
            </a:r>
            <a:endParaRPr lang="es-MX" dirty="0" smtClean="0"/>
          </a:p>
          <a:p>
            <a:pPr lvl="1"/>
            <a:r>
              <a:rPr lang="es-MX" dirty="0" smtClean="0"/>
              <a:t>Arquitectura</a:t>
            </a:r>
          </a:p>
          <a:p>
            <a:pPr lvl="1"/>
            <a:r>
              <a:rPr lang="es-MX" dirty="0" err="1" smtClean="0"/>
              <a:t>Commands</a:t>
            </a:r>
            <a:r>
              <a:rPr lang="es-MX" dirty="0" smtClean="0"/>
              <a:t> Bus/Gateway/</a:t>
            </a:r>
            <a:r>
              <a:rPr lang="es-MX" dirty="0" err="1" smtClean="0"/>
              <a:t>Handler</a:t>
            </a:r>
            <a:endParaRPr lang="es-MX" dirty="0" smtClean="0"/>
          </a:p>
          <a:p>
            <a:pPr lvl="1"/>
            <a:r>
              <a:rPr lang="es-MX" dirty="0" smtClean="0"/>
              <a:t>Agregado</a:t>
            </a:r>
          </a:p>
          <a:p>
            <a:pPr lvl="1"/>
            <a:r>
              <a:rPr lang="es-MX" dirty="0" err="1" smtClean="0"/>
              <a:t>Querys</a:t>
            </a:r>
            <a:r>
              <a:rPr lang="es-MX" dirty="0" smtClean="0"/>
              <a:t> Bus/Gateway/</a:t>
            </a:r>
            <a:r>
              <a:rPr lang="es-MX" dirty="0" err="1" smtClean="0"/>
              <a:t>Handler</a:t>
            </a:r>
            <a:endParaRPr lang="es-MX" dirty="0" smtClean="0"/>
          </a:p>
          <a:p>
            <a:pPr lvl="1"/>
            <a:r>
              <a:rPr lang="es-MX" dirty="0" err="1" smtClean="0"/>
              <a:t>Event</a:t>
            </a:r>
            <a:r>
              <a:rPr lang="es-MX" dirty="0" smtClean="0"/>
              <a:t> Bus/</a:t>
            </a:r>
            <a:r>
              <a:rPr lang="es-MX" dirty="0" err="1" smtClean="0"/>
              <a:t>Handler</a:t>
            </a:r>
            <a:endParaRPr lang="es-MX" dirty="0" smtClean="0"/>
          </a:p>
          <a:p>
            <a:pPr lvl="1"/>
            <a:r>
              <a:rPr lang="es-MX" dirty="0" smtClean="0"/>
              <a:t>Saga</a:t>
            </a:r>
          </a:p>
          <a:p>
            <a:pPr lvl="1"/>
            <a:r>
              <a:rPr lang="es-MX" dirty="0" err="1" smtClean="0"/>
              <a:t>Repository</a:t>
            </a:r>
            <a:r>
              <a:rPr lang="es-MX" dirty="0" smtClean="0"/>
              <a:t>/</a:t>
            </a:r>
            <a:r>
              <a:rPr lang="es-MX" dirty="0" err="1" smtClean="0"/>
              <a:t>Event</a:t>
            </a:r>
            <a:r>
              <a:rPr lang="es-MX" dirty="0" smtClean="0"/>
              <a:t> Store</a:t>
            </a:r>
          </a:p>
          <a:p>
            <a:pPr lvl="1"/>
            <a:r>
              <a:rPr lang="es-MX" dirty="0" err="1" smtClean="0"/>
              <a:t>Snapshotting</a:t>
            </a:r>
            <a:r>
              <a:rPr lang="es-MX" dirty="0" smtClean="0"/>
              <a:t>/</a:t>
            </a:r>
            <a:r>
              <a:rPr lang="es-MX" dirty="0" err="1" smtClean="0"/>
              <a:t>Event</a:t>
            </a:r>
            <a:r>
              <a:rPr lang="es-MX" dirty="0" smtClean="0"/>
              <a:t> </a:t>
            </a:r>
            <a:r>
              <a:rPr lang="es-MX" dirty="0" err="1" smtClean="0"/>
              <a:t>Upcasting</a:t>
            </a:r>
            <a:endParaRPr lang="es-MX" dirty="0" smtClean="0"/>
          </a:p>
          <a:p>
            <a:pPr lvl="1"/>
            <a:endParaRPr lang="es-MX" dirty="0" smtClean="0"/>
          </a:p>
        </p:txBody>
      </p:sp>
      <p:pic>
        <p:nvPicPr>
          <p:cNvPr id="5" name="Picture 2" descr="Resultado de imagen para axon frame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492" y="689596"/>
            <a:ext cx="383554" cy="38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51227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EVENT HANDLER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Event</a:t>
            </a:r>
            <a:r>
              <a:rPr lang="es-MX" dirty="0" smtClean="0"/>
              <a:t> </a:t>
            </a:r>
            <a:r>
              <a:rPr lang="es-MX" dirty="0" err="1" smtClean="0"/>
              <a:t>Handler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MX" dirty="0" err="1" smtClean="0"/>
              <a:t>Event</a:t>
            </a:r>
            <a:r>
              <a:rPr lang="es-MX" dirty="0" smtClean="0"/>
              <a:t> </a:t>
            </a:r>
            <a:r>
              <a:rPr lang="es-MX" dirty="0" err="1" smtClean="0"/>
              <a:t>Sourcing</a:t>
            </a:r>
            <a:r>
              <a:rPr lang="es-MX" dirty="0" smtClean="0"/>
              <a:t> </a:t>
            </a:r>
            <a:r>
              <a:rPr lang="es-MX" dirty="0" err="1" smtClean="0"/>
              <a:t>Handler</a:t>
            </a:r>
            <a:r>
              <a:rPr lang="es-MX" dirty="0"/>
              <a:t> </a:t>
            </a:r>
            <a:r>
              <a:rPr lang="es-MX" dirty="0" smtClean="0"/>
              <a:t>- Agregado</a:t>
            </a:r>
            <a:endParaRPr lang="en-US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l="20302" t="8363" r="31787" b="34596"/>
          <a:stretch/>
        </p:blipFill>
        <p:spPr>
          <a:xfrm>
            <a:off x="6208711" y="3212324"/>
            <a:ext cx="4825160" cy="3141657"/>
          </a:xfrm>
          <a:prstGeom prst="rect">
            <a:avLst/>
          </a:prstGeom>
        </p:spPr>
      </p:pic>
      <p:pic>
        <p:nvPicPr>
          <p:cNvPr id="9" name="Picture 2" descr="Resultado de imagen para axon framewor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492" y="689596"/>
            <a:ext cx="383554" cy="38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Marcador de contenido 12"/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20270" t="15679" r="21448" b="25114"/>
          <a:stretch/>
        </p:blipFill>
        <p:spPr>
          <a:xfrm>
            <a:off x="1154954" y="3212324"/>
            <a:ext cx="4930010" cy="273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68657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SAGA – EVENT HANDLER</a:t>
            </a:r>
            <a:endParaRPr lang="en-U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3674" y="1182026"/>
            <a:ext cx="6011817" cy="4779353"/>
          </a:xfrm>
          <a:prstGeom prst="rect">
            <a:avLst/>
          </a:prstGeom>
        </p:spPr>
      </p:pic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MX" dirty="0" smtClean="0"/>
              <a:t>Toda Saga tiene un inicio y un final.</a:t>
            </a:r>
          </a:p>
          <a:p>
            <a:r>
              <a:rPr lang="es-MX" dirty="0" smtClean="0"/>
              <a:t>La Saga puede persistir en base de datos para su posterior recuperación en caso de fallos.</a:t>
            </a:r>
          </a:p>
          <a:p>
            <a:r>
              <a:rPr lang="es-MX" dirty="0" smtClean="0"/>
              <a:t>La Saga persiste a través de la interfaz </a:t>
            </a:r>
            <a:r>
              <a:rPr lang="es-MX" dirty="0" err="1" smtClean="0"/>
              <a:t>SagaStore</a:t>
            </a:r>
            <a:r>
              <a:rPr lang="es-MX" dirty="0" smtClean="0"/>
              <a:t>.</a:t>
            </a:r>
          </a:p>
          <a:p>
            <a:r>
              <a:rPr lang="es-MX" dirty="0" smtClean="0"/>
              <a:t>La Saga recibe eventos y emite comandos.</a:t>
            </a:r>
          </a:p>
          <a:p>
            <a:r>
              <a:rPr lang="es-MX" dirty="0" smtClean="0"/>
              <a:t>Hay dos maneras de terminar una saga:</a:t>
            </a:r>
          </a:p>
          <a:p>
            <a:r>
              <a:rPr lang="es-MX" dirty="0"/>
              <a:t>	</a:t>
            </a:r>
            <a:r>
              <a:rPr lang="es-MX" dirty="0" smtClean="0"/>
              <a:t>Declarativa - Anotaciones</a:t>
            </a:r>
          </a:p>
          <a:p>
            <a:r>
              <a:rPr lang="es-MX" dirty="0"/>
              <a:t>	</a:t>
            </a:r>
            <a:r>
              <a:rPr lang="es-MX" dirty="0" smtClean="0"/>
              <a:t>Programática – </a:t>
            </a:r>
            <a:r>
              <a:rPr lang="es-MX" dirty="0" err="1" smtClean="0"/>
              <a:t>SagaLifecycle.end</a:t>
            </a:r>
            <a:r>
              <a:rPr lang="es-MX" dirty="0" smtClean="0"/>
              <a:t>();</a:t>
            </a:r>
            <a:endParaRPr lang="es-MX" dirty="0" smtClean="0"/>
          </a:p>
          <a:p>
            <a:r>
              <a:rPr lang="es-MX" dirty="0" smtClean="0"/>
              <a:t>La saga necesita de propiedades </a:t>
            </a:r>
            <a:r>
              <a:rPr lang="es-MX" dirty="0" err="1" smtClean="0"/>
              <a:t>getters</a:t>
            </a:r>
            <a:r>
              <a:rPr lang="es-MX" dirty="0" smtClean="0"/>
              <a:t> y </a:t>
            </a:r>
            <a:r>
              <a:rPr lang="es-MX" dirty="0" err="1" smtClean="0"/>
              <a:t>setters</a:t>
            </a:r>
            <a:r>
              <a:rPr lang="es-MX" dirty="0" smtClean="0"/>
              <a:t> para </a:t>
            </a:r>
            <a:r>
              <a:rPr lang="es-MX" dirty="0" err="1" smtClean="0"/>
              <a:t>reinstanciar</a:t>
            </a:r>
            <a:r>
              <a:rPr lang="es-MX" dirty="0" smtClean="0"/>
              <a:t> la saga, en caso esta haya persistido en base de datos.</a:t>
            </a:r>
          </a:p>
        </p:txBody>
      </p:sp>
      <p:pic>
        <p:nvPicPr>
          <p:cNvPr id="6" name="Picture 2" descr="Resultado de imagen para axon framewor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492" y="689596"/>
            <a:ext cx="383554" cy="38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92308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REPOSITORY</a:t>
            </a:r>
            <a:endParaRPr lang="en-U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740" t="17557" r="28479" b="15543"/>
          <a:stretch/>
        </p:blipFill>
        <p:spPr>
          <a:xfrm>
            <a:off x="5575298" y="1473200"/>
            <a:ext cx="6239993" cy="4495800"/>
          </a:xfrm>
          <a:prstGeom prst="rect">
            <a:avLst/>
          </a:prstGeom>
        </p:spPr>
      </p:pic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MX" dirty="0" smtClean="0"/>
              <a:t>Repositorio de agregados.</a:t>
            </a:r>
          </a:p>
          <a:p>
            <a:r>
              <a:rPr lang="es-MX" b="1" dirty="0" smtClean="0"/>
              <a:t>Encargada de reconstruir el agregado a su estado actual a través de eventos ordenados y previamente almacenados.</a:t>
            </a:r>
          </a:p>
          <a:p>
            <a:r>
              <a:rPr lang="es-MX" dirty="0" smtClean="0"/>
              <a:t>Entre sus implementaciones tenemos:</a:t>
            </a:r>
          </a:p>
          <a:p>
            <a:r>
              <a:rPr lang="es-MX" dirty="0"/>
              <a:t>	</a:t>
            </a:r>
            <a:r>
              <a:rPr lang="es-MX" dirty="0" err="1" smtClean="0"/>
              <a:t>EventSourcingRepository</a:t>
            </a:r>
            <a:endParaRPr lang="es-MX" dirty="0" smtClean="0"/>
          </a:p>
          <a:p>
            <a:r>
              <a:rPr lang="es-MX" dirty="0"/>
              <a:t>	</a:t>
            </a:r>
            <a:r>
              <a:rPr lang="es-MX" dirty="0" err="1" smtClean="0"/>
              <a:t>CachingEventSourcingR</a:t>
            </a:r>
            <a:r>
              <a:rPr lang="es-MX" dirty="0" smtClean="0"/>
              <a:t>	</a:t>
            </a:r>
            <a:r>
              <a:rPr lang="es-MX" dirty="0" err="1" smtClean="0"/>
              <a:t>epository</a:t>
            </a:r>
            <a:endParaRPr lang="es-MX" dirty="0" smtClean="0"/>
          </a:p>
          <a:p>
            <a:r>
              <a:rPr lang="es-MX" dirty="0"/>
              <a:t>	</a:t>
            </a:r>
            <a:r>
              <a:rPr lang="es-MX" dirty="0" err="1" smtClean="0"/>
              <a:t>GenericJpaRepository</a:t>
            </a:r>
            <a:endParaRPr lang="es-MX" dirty="0" smtClean="0"/>
          </a:p>
          <a:p>
            <a:r>
              <a:rPr lang="es-MX" dirty="0" smtClean="0"/>
              <a:t>Existen dos maneras de usarlo:</a:t>
            </a:r>
          </a:p>
          <a:p>
            <a:r>
              <a:rPr lang="es-MX" dirty="0"/>
              <a:t>	</a:t>
            </a:r>
            <a:r>
              <a:rPr lang="es-MX" dirty="0" smtClean="0"/>
              <a:t>Automática: Por </a:t>
            </a:r>
            <a:r>
              <a:rPr lang="es-MX" dirty="0" err="1" smtClean="0"/>
              <a:t>Axon</a:t>
            </a:r>
            <a:r>
              <a:rPr lang="es-MX" dirty="0" smtClean="0"/>
              <a:t>.</a:t>
            </a:r>
            <a:endParaRPr lang="es-MX" dirty="0"/>
          </a:p>
          <a:p>
            <a:r>
              <a:rPr lang="es-MX" dirty="0" smtClean="0"/>
              <a:t>	Programática: Por el 	desarrollador.</a:t>
            </a:r>
          </a:p>
          <a:p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4687" y="1295400"/>
            <a:ext cx="2284454" cy="1022350"/>
          </a:xfrm>
          <a:prstGeom prst="rect">
            <a:avLst/>
          </a:prstGeom>
        </p:spPr>
      </p:pic>
      <p:pic>
        <p:nvPicPr>
          <p:cNvPr id="7" name="Picture 2" descr="Resultado de imagen para axon framewor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492" y="689596"/>
            <a:ext cx="383554" cy="38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22375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EVENT STORE</a:t>
            </a:r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MX" dirty="0" smtClean="0"/>
              <a:t>Permite la recuperación de los eventos almacenados en una base de datos.</a:t>
            </a:r>
          </a:p>
          <a:p>
            <a:r>
              <a:rPr lang="es-MX" dirty="0" smtClean="0"/>
              <a:t>La gestión del almacenamiento y lectura se lo delega a </a:t>
            </a:r>
            <a:r>
              <a:rPr lang="es-MX" dirty="0" err="1" smtClean="0"/>
              <a:t>EventStorageEngine</a:t>
            </a:r>
            <a:r>
              <a:rPr lang="es-MX" dirty="0" smtClean="0"/>
              <a:t>.</a:t>
            </a:r>
          </a:p>
          <a:p>
            <a:r>
              <a:rPr lang="es-MX" dirty="0" smtClean="0"/>
              <a:t>El </a:t>
            </a:r>
            <a:r>
              <a:rPr lang="es-MX" dirty="0" err="1" smtClean="0"/>
              <a:t>EventStorageEngine</a:t>
            </a:r>
            <a:r>
              <a:rPr lang="es-MX" dirty="0" smtClean="0"/>
              <a:t> tiene implementaciones para trabajar con bases de datos SQL, </a:t>
            </a:r>
            <a:r>
              <a:rPr lang="es-MX" dirty="0" err="1" smtClean="0"/>
              <a:t>MongoDB</a:t>
            </a:r>
            <a:r>
              <a:rPr lang="es-MX" dirty="0" smtClean="0"/>
              <a:t>, Memoria, entre otros.</a:t>
            </a:r>
          </a:p>
          <a:p>
            <a:r>
              <a:rPr lang="es-MX" b="1" dirty="0" smtClean="0"/>
              <a:t>El </a:t>
            </a:r>
            <a:r>
              <a:rPr lang="es-MX" b="1" dirty="0" err="1" smtClean="0"/>
              <a:t>event</a:t>
            </a:r>
            <a:r>
              <a:rPr lang="es-MX" b="1" dirty="0" smtClean="0"/>
              <a:t> store permite reconstruir el agregado hasta su estado actual.</a:t>
            </a:r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740" t="11515" r="21872" b="18675"/>
          <a:stretch/>
        </p:blipFill>
        <p:spPr>
          <a:xfrm>
            <a:off x="5441949" y="1295400"/>
            <a:ext cx="6614932" cy="4400550"/>
          </a:xfrm>
          <a:prstGeom prst="rect">
            <a:avLst/>
          </a:prstGeom>
        </p:spPr>
      </p:pic>
      <p:pic>
        <p:nvPicPr>
          <p:cNvPr id="8" name="Picture 2" descr="Resultado de imagen para axon framewor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492" y="689596"/>
            <a:ext cx="383554" cy="38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57120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SNAPSHOTTING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dirty="0" smtClean="0"/>
              <a:t>Mejora para tratar agregados que para ser reconstruidos tienen una gran cantidad mensajes (</a:t>
            </a:r>
            <a:r>
              <a:rPr lang="es-MX" dirty="0" err="1" smtClean="0"/>
              <a:t>ejm</a:t>
            </a:r>
            <a:r>
              <a:rPr lang="es-MX" dirty="0" smtClean="0"/>
              <a:t>: 10000).</a:t>
            </a:r>
          </a:p>
          <a:p>
            <a:r>
              <a:rPr lang="es-MX" dirty="0" smtClean="0"/>
              <a:t>El </a:t>
            </a:r>
            <a:r>
              <a:rPr lang="es-MX" dirty="0" err="1" smtClean="0"/>
              <a:t>snapshotting</a:t>
            </a:r>
            <a:r>
              <a:rPr lang="es-MX" dirty="0" smtClean="0"/>
              <a:t> realiza una captura del agregado y lo almacena en la base de datos, serializándolo generalmente como </a:t>
            </a:r>
            <a:r>
              <a:rPr lang="es-MX" dirty="0" err="1" smtClean="0"/>
              <a:t>json</a:t>
            </a:r>
            <a:r>
              <a:rPr lang="es-MX" dirty="0" smtClean="0"/>
              <a:t> o </a:t>
            </a:r>
            <a:r>
              <a:rPr lang="es-MX" dirty="0" err="1" smtClean="0"/>
              <a:t>xml</a:t>
            </a:r>
            <a:r>
              <a:rPr lang="es-MX" dirty="0" smtClean="0"/>
              <a:t>.</a:t>
            </a:r>
          </a:p>
          <a:p>
            <a:r>
              <a:rPr lang="es-MX" dirty="0" err="1" smtClean="0"/>
              <a:t>Snapshotter</a:t>
            </a:r>
            <a:r>
              <a:rPr lang="es-MX" dirty="0" smtClean="0"/>
              <a:t> interfaz encargada de realizar el </a:t>
            </a:r>
            <a:r>
              <a:rPr lang="es-MX" dirty="0" err="1" smtClean="0"/>
              <a:t>snapshot</a:t>
            </a:r>
            <a:r>
              <a:rPr lang="es-MX" dirty="0" smtClean="0"/>
              <a:t> o captura del agregado.</a:t>
            </a:r>
          </a:p>
          <a:p>
            <a:r>
              <a:rPr lang="en-US" dirty="0" err="1" smtClean="0"/>
              <a:t>SnapshotTriggerDefinition</a:t>
            </a:r>
            <a:r>
              <a:rPr lang="en-US" dirty="0" smtClean="0"/>
              <a:t> </a:t>
            </a:r>
            <a:r>
              <a:rPr lang="en-US" dirty="0" err="1" smtClean="0"/>
              <a:t>encargada</a:t>
            </a:r>
            <a:r>
              <a:rPr lang="en-US" dirty="0" smtClean="0"/>
              <a:t> de </a:t>
            </a:r>
            <a:r>
              <a:rPr lang="en-US" dirty="0" err="1" smtClean="0"/>
              <a:t>decir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realiza</a:t>
            </a:r>
            <a:r>
              <a:rPr lang="en-US" dirty="0" smtClean="0"/>
              <a:t> el snapshot.</a:t>
            </a:r>
            <a:endParaRPr lang="en-U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0171" t="16064" r="33761" b="46631"/>
          <a:stretch/>
        </p:blipFill>
        <p:spPr>
          <a:xfrm>
            <a:off x="6882295" y="2603500"/>
            <a:ext cx="4095751" cy="1813834"/>
          </a:xfrm>
          <a:prstGeom prst="rect">
            <a:avLst/>
          </a:prstGeom>
        </p:spPr>
      </p:pic>
      <p:pic>
        <p:nvPicPr>
          <p:cNvPr id="7" name="Picture 2" descr="Resultado de imagen para axon framewor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492" y="689596"/>
            <a:ext cx="383554" cy="38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20235" t="16143" r="47500" b="47000"/>
          <a:stretch/>
        </p:blipFill>
        <p:spPr>
          <a:xfrm>
            <a:off x="6910222" y="4417334"/>
            <a:ext cx="3684270" cy="230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82651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UPCASTING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151368" y="2603501"/>
            <a:ext cx="4828744" cy="2011362"/>
          </a:xfrm>
        </p:spPr>
        <p:txBody>
          <a:bodyPr/>
          <a:lstStyle/>
          <a:p>
            <a:r>
              <a:rPr lang="es-MX" dirty="0" smtClean="0"/>
              <a:t>Permite transformar eventos almacenados de una versión a otra, sobre todo cuando se modifican los atributos del evento.</a:t>
            </a:r>
          </a:p>
          <a:p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0282" t="16101" r="62178" b="60895"/>
          <a:stretch/>
        </p:blipFill>
        <p:spPr>
          <a:xfrm>
            <a:off x="1151368" y="4680274"/>
            <a:ext cx="1813797" cy="130093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20416" t="16123" r="59107" b="59387"/>
          <a:stretch/>
        </p:blipFill>
        <p:spPr>
          <a:xfrm>
            <a:off x="3676876" y="4730878"/>
            <a:ext cx="1911611" cy="1250327"/>
          </a:xfrm>
          <a:prstGeom prst="rect">
            <a:avLst/>
          </a:prstGeom>
        </p:spPr>
      </p:pic>
      <p:pic>
        <p:nvPicPr>
          <p:cNvPr id="10" name="Marcador de contenido 9"/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20408" t="16112" r="30471" b="37100"/>
          <a:stretch/>
        </p:blipFill>
        <p:spPr>
          <a:xfrm>
            <a:off x="6295325" y="2603501"/>
            <a:ext cx="5446681" cy="2837179"/>
          </a:xfrm>
          <a:prstGeom prst="rect">
            <a:avLst/>
          </a:prstGeom>
        </p:spPr>
      </p:pic>
      <p:pic>
        <p:nvPicPr>
          <p:cNvPr id="11" name="Picture 2" descr="Resultado de imagen para axon frame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492" y="689596"/>
            <a:ext cx="383554" cy="38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00317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REFERENCIAS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https://docs.axoniq.io/reference-guide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dzone.com/articles/building-reactive-systems-with-axon-framework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github.com/AxonFramework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2" descr="Resultado de imagen para axon frame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492" y="689596"/>
            <a:ext cx="383554" cy="38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3055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smtClean="0"/>
              <a:t>THANK YOU - GRACIAS</a:t>
            </a:r>
            <a:endParaRPr lang="en-US" dirty="0"/>
          </a:p>
        </p:txBody>
      </p:sp>
      <p:pic>
        <p:nvPicPr>
          <p:cNvPr id="4" name="Picture 2" descr="Resultado de imagen para axon frame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492" y="689596"/>
            <a:ext cx="383554" cy="38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52216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CQRS - </a:t>
            </a:r>
            <a:r>
              <a:rPr lang="es-MX" dirty="0" smtClean="0"/>
              <a:t>COMMAND QUERY RESPONSIBILITY SEGREGATION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MX" dirty="0"/>
              <a:t>Las operaciones de escritura y de lectura escalan </a:t>
            </a:r>
            <a:r>
              <a:rPr lang="es-MX" dirty="0" smtClean="0"/>
              <a:t>independientemente.</a:t>
            </a:r>
            <a:endParaRPr lang="es-MX" dirty="0"/>
          </a:p>
          <a:p>
            <a:r>
              <a:rPr lang="es-MX" dirty="0"/>
              <a:t>Cada uno cuenta con un esquema optimizado para la tarea a la que es encomendada.</a:t>
            </a:r>
          </a:p>
          <a:p>
            <a:r>
              <a:rPr lang="es-MX" dirty="0"/>
              <a:t>Toda la lógica de negocio se realiza en la escritura o modificación de los datos, mientras que la lectura debe ser lo mas simple posible (como se lee es como se presenta los datos).</a:t>
            </a:r>
          </a:p>
          <a:p>
            <a:r>
              <a:rPr lang="es-MX" dirty="0"/>
              <a:t>En la lectura al ser vistas materializadas estas no requiere que se realicen </a:t>
            </a:r>
            <a:r>
              <a:rPr lang="es-MX" dirty="0" err="1"/>
              <a:t>joins</a:t>
            </a:r>
            <a:r>
              <a:rPr lang="es-MX" dirty="0"/>
              <a:t> complejos.</a:t>
            </a:r>
          </a:p>
          <a:p>
            <a:r>
              <a:rPr lang="es-MX" dirty="0"/>
              <a:t>Como desventajas: </a:t>
            </a:r>
          </a:p>
          <a:p>
            <a:pPr lvl="1"/>
            <a:r>
              <a:rPr lang="es-MX" dirty="0"/>
              <a:t>incrementa la complejidad al momento del diseño e implementación, aún mas si se agrega </a:t>
            </a:r>
            <a:r>
              <a:rPr lang="es-MX" dirty="0" err="1"/>
              <a:t>event</a:t>
            </a:r>
            <a:r>
              <a:rPr lang="es-MX" dirty="0"/>
              <a:t> </a:t>
            </a:r>
            <a:r>
              <a:rPr lang="es-MX" dirty="0" err="1"/>
              <a:t>sourcing</a:t>
            </a:r>
            <a:r>
              <a:rPr lang="es-MX" dirty="0"/>
              <a:t>.</a:t>
            </a:r>
          </a:p>
          <a:p>
            <a:pPr lvl="1"/>
            <a:r>
              <a:rPr lang="es-MX" dirty="0"/>
              <a:t>Eventual consistencia.</a:t>
            </a:r>
          </a:p>
          <a:p>
            <a:endParaRPr lang="en-US" dirty="0"/>
          </a:p>
        </p:txBody>
      </p:sp>
      <p:pic>
        <p:nvPicPr>
          <p:cNvPr id="5" name="Marcador de contenido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00425" y="2545018"/>
            <a:ext cx="3842424" cy="3533264"/>
          </a:xfrm>
          <a:prstGeom prst="rect">
            <a:avLst/>
          </a:prstGeom>
        </p:spPr>
      </p:pic>
      <p:pic>
        <p:nvPicPr>
          <p:cNvPr id="6" name="Picture 2" descr="Resultado de imagen para axon framewor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492" y="689596"/>
            <a:ext cx="383554" cy="38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47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AGREGADO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s-MX" dirty="0"/>
              <a:t>Es una representación conceptual de un grupo de entidades de negocio que se encarga de ejecutar la lógica de negocio.</a:t>
            </a:r>
          </a:p>
          <a:p>
            <a:r>
              <a:rPr lang="es-MX" dirty="0"/>
              <a:t>Se debe empezar por un concepto de dominio y pensar en las entidades que se usan en las transacciones más comunes relacionadas con ese concepto.</a:t>
            </a:r>
          </a:p>
          <a:p>
            <a:r>
              <a:rPr lang="es-MX" dirty="0"/>
              <a:t>El agregado esta compuesto por una raíz, entidades de negocio y objetos de valor.</a:t>
            </a:r>
          </a:p>
          <a:p>
            <a:r>
              <a:rPr lang="es-MX" dirty="0"/>
              <a:t>La raíz proporciona el acceso a todas las entidades y objetos de valor a través de sus métodos.</a:t>
            </a:r>
          </a:p>
          <a:p>
            <a:r>
              <a:rPr lang="es-MX" dirty="0"/>
              <a:t>Las entidades son objetos de negocio que poseen identificación o que se pueden identificar para el dominio.</a:t>
            </a:r>
          </a:p>
          <a:p>
            <a:r>
              <a:rPr lang="es-MX" dirty="0"/>
              <a:t>Los objetos de valor son objetos que no poseen una identificación o que no necesitan contar con una identificación para el dominio.</a:t>
            </a:r>
          </a:p>
          <a:p>
            <a:r>
              <a:rPr lang="es-MX" dirty="0"/>
              <a:t>Como desventajas:</a:t>
            </a:r>
          </a:p>
          <a:p>
            <a:pPr lvl="1"/>
            <a:r>
              <a:rPr lang="es-MX" dirty="0"/>
              <a:t>Almacenamiento y posterior recuperación.</a:t>
            </a:r>
          </a:p>
          <a:p>
            <a:pPr lvl="1"/>
            <a:r>
              <a:rPr lang="es-MX" dirty="0"/>
              <a:t>Requiere de practica para poder separar la lógica que corresponde a cada uno de los agregados.</a:t>
            </a:r>
          </a:p>
          <a:p>
            <a:endParaRPr lang="en-US" dirty="0"/>
          </a:p>
        </p:txBody>
      </p:sp>
      <p:pic>
        <p:nvPicPr>
          <p:cNvPr id="5" name="Marcador de contenido 5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689" r="939"/>
          <a:stretch/>
        </p:blipFill>
        <p:spPr>
          <a:xfrm>
            <a:off x="6337743" y="2603500"/>
            <a:ext cx="5562808" cy="3176576"/>
          </a:xfrm>
          <a:prstGeom prst="rect">
            <a:avLst/>
          </a:prstGeom>
        </p:spPr>
      </p:pic>
      <p:pic>
        <p:nvPicPr>
          <p:cNvPr id="6" name="Picture 2" descr="Resultado de imagen para axon framewor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492" y="689596"/>
            <a:ext cx="383554" cy="38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82213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EVENT SOURCING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s-MX" dirty="0" smtClean="0"/>
              <a:t>Consiste en recuperar una serie de </a:t>
            </a:r>
            <a:r>
              <a:rPr lang="es-MX" b="1" dirty="0" smtClean="0"/>
              <a:t>eventos</a:t>
            </a:r>
            <a:r>
              <a:rPr lang="es-MX" dirty="0" smtClean="0"/>
              <a:t> previamente almacenados para ejecutarlos sobre nuestro modelo de dominio para obtener el estado actual.</a:t>
            </a:r>
          </a:p>
          <a:p>
            <a:r>
              <a:rPr lang="es-MX" dirty="0" smtClean="0"/>
              <a:t>Se aplica sobre los agregados.</a:t>
            </a:r>
          </a:p>
          <a:p>
            <a:r>
              <a:rPr lang="es-MX" dirty="0" smtClean="0"/>
              <a:t>Desventajas:</a:t>
            </a:r>
          </a:p>
          <a:p>
            <a:pPr lvl="1"/>
            <a:r>
              <a:rPr lang="es-MX" dirty="0" smtClean="0"/>
              <a:t>Procesar una enorme cantidad de eventos (ejemplo: 1000 eventos).</a:t>
            </a:r>
          </a:p>
          <a:p>
            <a:pPr lvl="1"/>
            <a:r>
              <a:rPr lang="es-MX" dirty="0" smtClean="0"/>
              <a:t>Si el contenido de los eventos cambia, ¿Cómo se procesaría los anteriores?.</a:t>
            </a:r>
            <a:endParaRPr lang="es-MX" dirty="0"/>
          </a:p>
        </p:txBody>
      </p:sp>
      <p:pic>
        <p:nvPicPr>
          <p:cNvPr id="3074" name="Picture 2" descr="Resultado de imagen para event sourcin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3" t="2704" r="4013" b="3467"/>
          <a:stretch/>
        </p:blipFill>
        <p:spPr bwMode="auto">
          <a:xfrm>
            <a:off x="7435342" y="2603500"/>
            <a:ext cx="2949630" cy="388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sultado de imagen para axon framewor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492" y="689596"/>
            <a:ext cx="383554" cy="38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47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VISTA MATERIALIZADA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MX" dirty="0"/>
              <a:t>Son tablas/colecciones/</a:t>
            </a:r>
            <a:r>
              <a:rPr lang="es-MX" dirty="0" err="1"/>
              <a:t>etc</a:t>
            </a:r>
            <a:r>
              <a:rPr lang="es-MX" dirty="0"/>
              <a:t>, donde se almacena la data que cumplen un objetivo de negocio.</a:t>
            </a:r>
          </a:p>
          <a:p>
            <a:r>
              <a:rPr lang="es-MX" dirty="0"/>
              <a:t>Se utiliza cuando el origen de los datos posee data no estructurada, semiestructura o cuando no es posible realizar consultas de manera eficiente.</a:t>
            </a:r>
          </a:p>
          <a:p>
            <a:r>
              <a:rPr lang="es-MX" dirty="0"/>
              <a:t>Normalmente una vista materializada es la agrupación de varias tablas/colecciones/</a:t>
            </a:r>
            <a:r>
              <a:rPr lang="es-MX" dirty="0" err="1"/>
              <a:t>etc</a:t>
            </a:r>
            <a:r>
              <a:rPr lang="es-MX" dirty="0"/>
              <a:t>, evitando los clásicos </a:t>
            </a:r>
            <a:r>
              <a:rPr lang="es-MX" dirty="0" err="1"/>
              <a:t>joins</a:t>
            </a:r>
            <a:r>
              <a:rPr lang="es-MX" dirty="0"/>
              <a:t> por tanto es optimizado.</a:t>
            </a:r>
          </a:p>
          <a:p>
            <a:r>
              <a:rPr lang="es-MX" dirty="0"/>
              <a:t>A través de un proceso de ETL se actualiza la vista materializada.</a:t>
            </a:r>
          </a:p>
          <a:p>
            <a:r>
              <a:rPr lang="es-MX" dirty="0"/>
              <a:t>Desventajas:</a:t>
            </a:r>
          </a:p>
          <a:p>
            <a:pPr lvl="1"/>
            <a:r>
              <a:rPr lang="es-MX" dirty="0"/>
              <a:t>Como transportar la información para actualizar las vistas materializadas</a:t>
            </a:r>
            <a:r>
              <a:rPr lang="es-MX" dirty="0" smtClean="0"/>
              <a:t>.</a:t>
            </a:r>
            <a:endParaRPr lang="es-MX" dirty="0"/>
          </a:p>
        </p:txBody>
      </p:sp>
      <p:pic>
        <p:nvPicPr>
          <p:cNvPr id="7" name="Marcador de contenido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4641" y="2375911"/>
            <a:ext cx="5564370" cy="237289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41" y="4748807"/>
            <a:ext cx="4388922" cy="1865292"/>
          </a:xfrm>
          <a:prstGeom prst="rect">
            <a:avLst/>
          </a:prstGeom>
        </p:spPr>
      </p:pic>
      <p:pic>
        <p:nvPicPr>
          <p:cNvPr id="6" name="Picture 2" descr="Resultado de imagen para axon framewor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492" y="689596"/>
            <a:ext cx="383554" cy="38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46516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SAGA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2757" y="2227263"/>
            <a:ext cx="5422390" cy="4055361"/>
          </a:xfrm>
        </p:spPr>
        <p:txBody>
          <a:bodyPr>
            <a:normAutofit fontScale="92500" lnSpcReduction="20000"/>
          </a:bodyPr>
          <a:lstStyle/>
          <a:p>
            <a:r>
              <a:rPr lang="es-MX" dirty="0" smtClean="0"/>
              <a:t>La saga es una </a:t>
            </a:r>
            <a:r>
              <a:rPr lang="es-MX" dirty="0"/>
              <a:t>secuencia de transacciones locales que hay que coordinar. Además para cada una de estas transacciones se debe definir una </a:t>
            </a:r>
            <a:r>
              <a:rPr lang="es-MX" b="1" dirty="0"/>
              <a:t>acción compensatoria</a:t>
            </a:r>
            <a:r>
              <a:rPr lang="es-MX" dirty="0"/>
              <a:t> que deshaga el cambio que ha hecho la transacción</a:t>
            </a:r>
            <a:r>
              <a:rPr lang="es-MX" dirty="0" smtClean="0"/>
              <a:t>.</a:t>
            </a:r>
          </a:p>
          <a:p>
            <a:r>
              <a:rPr lang="es-MX" dirty="0" smtClean="0"/>
              <a:t>Existen dos tipos de saga:</a:t>
            </a:r>
          </a:p>
          <a:p>
            <a:pPr lvl="1"/>
            <a:r>
              <a:rPr lang="es-MX" dirty="0" smtClean="0"/>
              <a:t>Coreografía.</a:t>
            </a:r>
          </a:p>
          <a:p>
            <a:pPr lvl="1"/>
            <a:r>
              <a:rPr lang="es-MX" dirty="0" smtClean="0"/>
              <a:t>Orquestación.</a:t>
            </a:r>
          </a:p>
          <a:p>
            <a:r>
              <a:rPr lang="es-MX" dirty="0" smtClean="0"/>
              <a:t>Como desventajas:</a:t>
            </a:r>
          </a:p>
          <a:p>
            <a:pPr lvl="1"/>
            <a:r>
              <a:rPr lang="es-MX" dirty="0" smtClean="0"/>
              <a:t>En teoría parece sencillo, pero ponerlo a funcionar no lo es (gestión de eventos, recuperar el estado de la saga, operaciones </a:t>
            </a:r>
            <a:r>
              <a:rPr lang="es-MX" dirty="0" err="1" smtClean="0"/>
              <a:t>idempotentes</a:t>
            </a:r>
            <a:r>
              <a:rPr lang="es-MX" dirty="0" smtClean="0"/>
              <a:t>, </a:t>
            </a:r>
            <a:r>
              <a:rPr lang="es-MX" dirty="0" err="1" smtClean="0"/>
              <a:t>etc</a:t>
            </a:r>
            <a:r>
              <a:rPr lang="es-MX" dirty="0" smtClean="0"/>
              <a:t>).</a:t>
            </a:r>
          </a:p>
          <a:p>
            <a:pPr lvl="1"/>
            <a:r>
              <a:rPr lang="es-MX" dirty="0" smtClean="0"/>
              <a:t>Concurrencia/aislamiento entre sagas.</a:t>
            </a:r>
            <a:endParaRPr lang="es-MX" dirty="0"/>
          </a:p>
        </p:txBody>
      </p:sp>
      <p:pic>
        <p:nvPicPr>
          <p:cNvPr id="1034" name="Picture 10" descr="https://enmilocalfunciona.io/content/images/2018/07/saga_manager_fail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4847" y="2338030"/>
            <a:ext cx="5128699" cy="394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sultado de imagen para axon framewor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492" y="689596"/>
            <a:ext cx="383554" cy="38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31821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SAGA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Coreografía</a:t>
            </a:r>
            <a:endParaRPr lang="en-US" dirty="0"/>
          </a:p>
        </p:txBody>
      </p:sp>
      <p:pic>
        <p:nvPicPr>
          <p:cNvPr id="2050" name="Picture 2" descr="https://enmilocalfunciona.io/content/images/2018/07/booking_saga_choreography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38302" y="3213100"/>
            <a:ext cx="3259208" cy="280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MX" dirty="0" smtClean="0"/>
              <a:t>Orquestación</a:t>
            </a:r>
            <a:endParaRPr lang="en-US" dirty="0"/>
          </a:p>
        </p:txBody>
      </p:sp>
      <p:pic>
        <p:nvPicPr>
          <p:cNvPr id="2052" name="Picture 4" descr="https://enmilocalfunciona.io/content/images/2018/07/booking_saga_orchestation.pn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0630" y="3213100"/>
            <a:ext cx="3600577" cy="280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sultado de imagen para axon framewor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492" y="689596"/>
            <a:ext cx="383554" cy="38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27779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AXON FRAMEWORK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MX" dirty="0" smtClean="0"/>
              <a:t>Es un </a:t>
            </a:r>
            <a:r>
              <a:rPr lang="es-MX" dirty="0" err="1" smtClean="0"/>
              <a:t>framework</a:t>
            </a:r>
            <a:r>
              <a:rPr lang="es-MX" dirty="0" smtClean="0"/>
              <a:t> enfocado para el desarrollo de aplicaciones CQRS/ES.</a:t>
            </a:r>
          </a:p>
          <a:p>
            <a:r>
              <a:rPr lang="es-MX" dirty="0" smtClean="0"/>
              <a:t>Proporciona APIS para </a:t>
            </a:r>
            <a:r>
              <a:rPr lang="es-MX" dirty="0" err="1" smtClean="0"/>
              <a:t>Event</a:t>
            </a:r>
            <a:r>
              <a:rPr lang="es-MX" dirty="0" smtClean="0"/>
              <a:t> </a:t>
            </a:r>
            <a:r>
              <a:rPr lang="es-MX" dirty="0" err="1" smtClean="0"/>
              <a:t>Sourcing</a:t>
            </a:r>
            <a:r>
              <a:rPr lang="es-MX" dirty="0" smtClean="0"/>
              <a:t>, Agregados y Sagas.</a:t>
            </a:r>
          </a:p>
          <a:p>
            <a:r>
              <a:rPr lang="es-MX" dirty="0" smtClean="0"/>
              <a:t>Orientado a mensajería y existen 3 tipos de mensajes:</a:t>
            </a:r>
          </a:p>
          <a:p>
            <a:pPr lvl="1"/>
            <a:r>
              <a:rPr lang="es-MX" dirty="0" smtClean="0"/>
              <a:t>Comandos (</a:t>
            </a:r>
            <a:r>
              <a:rPr lang="es-MX" dirty="0" err="1" smtClean="0"/>
              <a:t>Commands</a:t>
            </a:r>
            <a:r>
              <a:rPr lang="es-MX" dirty="0" smtClean="0"/>
              <a:t>): Representa la intención de realizar una acción.</a:t>
            </a:r>
          </a:p>
          <a:p>
            <a:pPr lvl="1"/>
            <a:r>
              <a:rPr lang="es-MX" dirty="0" smtClean="0"/>
              <a:t>Eventos (</a:t>
            </a:r>
            <a:r>
              <a:rPr lang="es-MX" dirty="0" err="1" smtClean="0"/>
              <a:t>Events</a:t>
            </a:r>
            <a:r>
              <a:rPr lang="es-MX" dirty="0" smtClean="0"/>
              <a:t>): Representa a las notificaciones cuando ha ocurrido algo importante.</a:t>
            </a:r>
          </a:p>
          <a:p>
            <a:pPr lvl="1"/>
            <a:r>
              <a:rPr lang="es-MX" dirty="0" smtClean="0"/>
              <a:t>Consultas (</a:t>
            </a:r>
            <a:r>
              <a:rPr lang="es-MX" dirty="0" err="1" smtClean="0"/>
              <a:t>Querys</a:t>
            </a:r>
            <a:r>
              <a:rPr lang="es-MX" dirty="0" smtClean="0"/>
              <a:t>): Representa una petición de información.</a:t>
            </a:r>
            <a:endParaRPr lang="es-MX" dirty="0"/>
          </a:p>
          <a:p>
            <a:r>
              <a:rPr lang="es-MX" dirty="0" err="1" smtClean="0"/>
              <a:t>Axon</a:t>
            </a:r>
            <a:r>
              <a:rPr lang="es-MX" dirty="0" smtClean="0"/>
              <a:t> esta ligado con el </a:t>
            </a:r>
            <a:r>
              <a:rPr lang="es-MX" dirty="0"/>
              <a:t>manifiesto </a:t>
            </a:r>
            <a:r>
              <a:rPr lang="es-MX" dirty="0" smtClean="0"/>
              <a:t>reactivo</a:t>
            </a:r>
            <a:r>
              <a:rPr lang="es-MX" dirty="0"/>
              <a:t>: </a:t>
            </a:r>
            <a:r>
              <a:rPr lang="es-MX" dirty="0">
                <a:hlinkClick r:id="rId2"/>
              </a:rPr>
              <a:t>https://</a:t>
            </a:r>
            <a:r>
              <a:rPr lang="es-MX" dirty="0" smtClean="0">
                <a:hlinkClick r:id="rId2"/>
              </a:rPr>
              <a:t>dzone.com/articles/building-reactive-systems-with-axon-framework</a:t>
            </a:r>
            <a:endParaRPr lang="es-MX" dirty="0" smtClean="0"/>
          </a:p>
        </p:txBody>
      </p:sp>
      <p:pic>
        <p:nvPicPr>
          <p:cNvPr id="4" name="Picture 2" descr="Resultado de imagen para axon framewor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492" y="689596"/>
            <a:ext cx="383554" cy="38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94576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ala de reuniones Ion">
  <a:themeElements>
    <a:clrScheme name="Sala de reuniones Ion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Sala de reuniones 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a de reuniones 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TM02900722[[fn=Sala de juntas (ion)]]</Template>
  <TotalTime>1163</TotalTime>
  <Words>1262</Words>
  <Application>Microsoft Office PowerPoint</Application>
  <PresentationFormat>Panorámica</PresentationFormat>
  <Paragraphs>168</Paragraphs>
  <Slides>27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Century Gothic</vt:lpstr>
      <vt:lpstr>Wingdings 2</vt:lpstr>
      <vt:lpstr>Wingdings 3</vt:lpstr>
      <vt:lpstr>HDOfficeLightV0</vt:lpstr>
      <vt:lpstr>Sala de reuniones Ion</vt:lpstr>
      <vt:lpstr>AXON FRAMEWORK</vt:lpstr>
      <vt:lpstr>AGENDA</vt:lpstr>
      <vt:lpstr>CQRS - COMMAND QUERY RESPONSIBILITY SEGREGATION</vt:lpstr>
      <vt:lpstr>AGREGADO</vt:lpstr>
      <vt:lpstr>EVENT SOURCING</vt:lpstr>
      <vt:lpstr>VISTA MATERIALIZADA</vt:lpstr>
      <vt:lpstr>SAGA</vt:lpstr>
      <vt:lpstr>SAGA</vt:lpstr>
      <vt:lpstr>AXON FRAMEWORK</vt:lpstr>
      <vt:lpstr>COMAND/EVENT/QUERY</vt:lpstr>
      <vt:lpstr>THE REACTIVE MANIFESTO</vt:lpstr>
      <vt:lpstr>ARQUITECTURA</vt:lpstr>
      <vt:lpstr>COMMAND BUS / GATEWAY</vt:lpstr>
      <vt:lpstr>COMMAND HANDLER</vt:lpstr>
      <vt:lpstr>AGREGADO</vt:lpstr>
      <vt:lpstr>QUERY BUS / GATEWAY</vt:lpstr>
      <vt:lpstr>QUERY HANDLER</vt:lpstr>
      <vt:lpstr>EVENT BUS</vt:lpstr>
      <vt:lpstr>EVENT BUS</vt:lpstr>
      <vt:lpstr>EVENT HANDLER</vt:lpstr>
      <vt:lpstr>SAGA – EVENT HANDLER</vt:lpstr>
      <vt:lpstr>REPOSITORY</vt:lpstr>
      <vt:lpstr>EVENT STORE</vt:lpstr>
      <vt:lpstr>SNAPSHOTTING</vt:lpstr>
      <vt:lpstr>UPCASTING</vt:lpstr>
      <vt:lpstr>REFERENCIAS</vt:lpstr>
      <vt:lpstr>THANK YOU - 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hernan rosas nutz</dc:creator>
  <cp:lastModifiedBy>hernan rosas nutz</cp:lastModifiedBy>
  <cp:revision>73</cp:revision>
  <dcterms:created xsi:type="dcterms:W3CDTF">2018-11-17T13:44:31Z</dcterms:created>
  <dcterms:modified xsi:type="dcterms:W3CDTF">2018-11-25T21:46:34Z</dcterms:modified>
</cp:coreProperties>
</file>